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</p:sldIdLst>
  <p:sldSz cx="20104100" cy="11303000"/>
  <p:notesSz cx="6858000" cy="9144000"/>
  <p:embeddedFontLst>
    <p:embeddedFont>
      <p:font typeface="Times New Roman Bold" panose="02020803070505020304" pitchFamily="18" charset="0"/>
      <p:regular r:id="rId9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206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9.svg"/><Relationship Id="rId5" Type="http://schemas.openxmlformats.org/officeDocument/2006/relationships/image" Target="../media/image13.sv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1.png"/><Relationship Id="rId7" Type="http://schemas.openxmlformats.org/officeDocument/2006/relationships/image" Target="../media/image18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1.png"/><Relationship Id="rId7" Type="http://schemas.openxmlformats.org/officeDocument/2006/relationships/image" Target="../media/image18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1.svg"/><Relationship Id="rId4" Type="http://schemas.openxmlformats.org/officeDocument/2006/relationships/image" Target="../media/image20.svg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1.png"/><Relationship Id="rId7" Type="http://schemas.openxmlformats.org/officeDocument/2006/relationships/image" Target="../media/image18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svg"/><Relationship Id="rId12" Type="http://schemas.openxmlformats.org/officeDocument/2006/relationships/image" Target="../media/image33.pn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34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A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D02D2A-A803-67E5-8C92-AA1100C53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0ED952-957F-8EA2-2B4D-0C6B60665EA0}"/>
              </a:ext>
            </a:extLst>
          </p:cNvPr>
          <p:cNvSpPr/>
          <p:nvPr/>
        </p:nvSpPr>
        <p:spPr>
          <a:xfrm>
            <a:off x="17275559" y="1028957"/>
            <a:ext cx="1005459" cy="835276"/>
          </a:xfrm>
          <a:custGeom>
            <a:avLst/>
            <a:gdLst/>
            <a:ahLst/>
            <a:cxnLst/>
            <a:rect l="l" t="t" r="r" b="b"/>
            <a:pathLst>
              <a:path w="1005459" h="835276">
                <a:moveTo>
                  <a:pt x="0" y="0"/>
                </a:moveTo>
                <a:lnTo>
                  <a:pt x="1005459" y="0"/>
                </a:lnTo>
                <a:lnTo>
                  <a:pt x="1005459" y="835276"/>
                </a:lnTo>
                <a:lnTo>
                  <a:pt x="0" y="83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E836A38-75DA-F02D-5EC1-1B873D971C87}"/>
              </a:ext>
            </a:extLst>
          </p:cNvPr>
          <p:cNvSpPr/>
          <p:nvPr/>
        </p:nvSpPr>
        <p:spPr>
          <a:xfrm>
            <a:off x="18316070" y="1392746"/>
            <a:ext cx="122472" cy="65599"/>
          </a:xfrm>
          <a:custGeom>
            <a:avLst/>
            <a:gdLst/>
            <a:ahLst/>
            <a:cxnLst/>
            <a:rect l="l" t="t" r="r" b="b"/>
            <a:pathLst>
              <a:path w="122472" h="65599">
                <a:moveTo>
                  <a:pt x="0" y="0"/>
                </a:moveTo>
                <a:lnTo>
                  <a:pt x="122473" y="0"/>
                </a:lnTo>
                <a:lnTo>
                  <a:pt x="122473" y="65598"/>
                </a:lnTo>
                <a:lnTo>
                  <a:pt x="0" y="655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26E481E-8CF3-7A41-4292-9A7A1A6644E3}"/>
              </a:ext>
            </a:extLst>
          </p:cNvPr>
          <p:cNvSpPr/>
          <p:nvPr/>
        </p:nvSpPr>
        <p:spPr>
          <a:xfrm>
            <a:off x="15690085" y="927859"/>
            <a:ext cx="1488443" cy="1125093"/>
          </a:xfrm>
          <a:custGeom>
            <a:avLst/>
            <a:gdLst/>
            <a:ahLst/>
            <a:cxnLst/>
            <a:rect l="l" t="t" r="r" b="b"/>
            <a:pathLst>
              <a:path w="1488443" h="1125093">
                <a:moveTo>
                  <a:pt x="0" y="0"/>
                </a:moveTo>
                <a:lnTo>
                  <a:pt x="1488443" y="0"/>
                </a:lnTo>
                <a:lnTo>
                  <a:pt x="1488443" y="1125093"/>
                </a:lnTo>
                <a:lnTo>
                  <a:pt x="0" y="11250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4452590-794E-0AD0-9BD9-B70F577C682D}"/>
              </a:ext>
            </a:extLst>
          </p:cNvPr>
          <p:cNvSpPr/>
          <p:nvPr/>
        </p:nvSpPr>
        <p:spPr>
          <a:xfrm>
            <a:off x="18178396" y="1419349"/>
            <a:ext cx="1046864" cy="439550"/>
          </a:xfrm>
          <a:custGeom>
            <a:avLst/>
            <a:gdLst/>
            <a:ahLst/>
            <a:cxnLst/>
            <a:rect l="l" t="t" r="r" b="b"/>
            <a:pathLst>
              <a:path w="1046864" h="439550">
                <a:moveTo>
                  <a:pt x="0" y="0"/>
                </a:moveTo>
                <a:lnTo>
                  <a:pt x="1046864" y="0"/>
                </a:lnTo>
                <a:lnTo>
                  <a:pt x="1046864" y="439550"/>
                </a:lnTo>
                <a:lnTo>
                  <a:pt x="0" y="4395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32C35FB-D2AD-320C-274A-6CA26D397FAA}"/>
              </a:ext>
            </a:extLst>
          </p:cNvPr>
          <p:cNvSpPr/>
          <p:nvPr/>
        </p:nvSpPr>
        <p:spPr>
          <a:xfrm>
            <a:off x="16870175" y="1783966"/>
            <a:ext cx="166497" cy="166373"/>
          </a:xfrm>
          <a:custGeom>
            <a:avLst/>
            <a:gdLst/>
            <a:ahLst/>
            <a:cxnLst/>
            <a:rect l="l" t="t" r="r" b="b"/>
            <a:pathLst>
              <a:path w="166497" h="166373">
                <a:moveTo>
                  <a:pt x="0" y="0"/>
                </a:moveTo>
                <a:lnTo>
                  <a:pt x="166497" y="0"/>
                </a:lnTo>
                <a:lnTo>
                  <a:pt x="166497" y="166373"/>
                </a:lnTo>
                <a:lnTo>
                  <a:pt x="0" y="1663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B83AD20-7BBA-2C68-4EA7-D69FE5FB94E5}"/>
              </a:ext>
            </a:extLst>
          </p:cNvPr>
          <p:cNvSpPr/>
          <p:nvPr/>
        </p:nvSpPr>
        <p:spPr>
          <a:xfrm>
            <a:off x="13930870" y="8812338"/>
            <a:ext cx="3996756" cy="2490662"/>
          </a:xfrm>
          <a:custGeom>
            <a:avLst/>
            <a:gdLst/>
            <a:ahLst/>
            <a:cxnLst/>
            <a:rect l="l" t="t" r="r" b="b"/>
            <a:pathLst>
              <a:path w="4435859" h="3213325">
                <a:moveTo>
                  <a:pt x="0" y="0"/>
                </a:moveTo>
                <a:lnTo>
                  <a:pt x="4435859" y="0"/>
                </a:lnTo>
                <a:lnTo>
                  <a:pt x="4435859" y="3213325"/>
                </a:lnTo>
                <a:lnTo>
                  <a:pt x="0" y="32133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4B94B23-2600-C17C-5786-C8E344E02C5B}"/>
              </a:ext>
            </a:extLst>
          </p:cNvPr>
          <p:cNvSpPr/>
          <p:nvPr/>
        </p:nvSpPr>
        <p:spPr>
          <a:xfrm>
            <a:off x="15709773" y="878843"/>
            <a:ext cx="1076963" cy="958853"/>
          </a:xfrm>
          <a:custGeom>
            <a:avLst/>
            <a:gdLst/>
            <a:ahLst/>
            <a:cxnLst/>
            <a:rect l="l" t="t" r="r" b="b"/>
            <a:pathLst>
              <a:path w="1076963" h="958853">
                <a:moveTo>
                  <a:pt x="0" y="0"/>
                </a:moveTo>
                <a:lnTo>
                  <a:pt x="1076963" y="0"/>
                </a:lnTo>
                <a:lnTo>
                  <a:pt x="1076963" y="958853"/>
                </a:lnTo>
                <a:lnTo>
                  <a:pt x="0" y="9588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7CBEF8FB-4C6F-3650-F37B-4FB07367508B}"/>
              </a:ext>
            </a:extLst>
          </p:cNvPr>
          <p:cNvSpPr/>
          <p:nvPr/>
        </p:nvSpPr>
        <p:spPr>
          <a:xfrm>
            <a:off x="15929248" y="3898900"/>
            <a:ext cx="3835545" cy="3858923"/>
          </a:xfrm>
          <a:custGeom>
            <a:avLst/>
            <a:gdLst/>
            <a:ahLst/>
            <a:cxnLst/>
            <a:rect l="l" t="t" r="r" b="b"/>
            <a:pathLst>
              <a:path w="3835545" h="3858923">
                <a:moveTo>
                  <a:pt x="0" y="0"/>
                </a:moveTo>
                <a:lnTo>
                  <a:pt x="3835545" y="0"/>
                </a:lnTo>
                <a:lnTo>
                  <a:pt x="3835545" y="3858923"/>
                </a:lnTo>
                <a:lnTo>
                  <a:pt x="0" y="38589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9483" t="-8977" r="-8286" b="-8079"/>
            </a:stretch>
          </a:blipFill>
        </p:spPr>
      </p:sp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6DFCFCB1-6BF6-6ECE-EEF5-2B8752D3329F}"/>
              </a:ext>
            </a:extLst>
          </p:cNvPr>
          <p:cNvSpPr/>
          <p:nvPr/>
        </p:nvSpPr>
        <p:spPr>
          <a:xfrm rot="5400000">
            <a:off x="3266550" y="-2048400"/>
            <a:ext cx="9192258" cy="15046743"/>
          </a:xfrm>
          <a:prstGeom prst="snip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F7CF94-8DD4-DA9B-FA3C-6E10D12A790A}"/>
              </a:ext>
            </a:extLst>
          </p:cNvPr>
          <p:cNvSpPr txBox="1"/>
          <p:nvPr/>
        </p:nvSpPr>
        <p:spPr>
          <a:xfrm>
            <a:off x="546577" y="3568961"/>
            <a:ext cx="14632204" cy="6341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l">
              <a:lnSpc>
                <a:spcPts val="6723"/>
              </a:lnSpc>
              <a:buFont typeface="Arial" panose="020B0604020202020204" pitchFamily="34" charset="0"/>
              <a:buChar char="•"/>
            </a:pPr>
            <a:r>
              <a:rPr lang="ro-RO" sz="4802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Sunteți î</a:t>
            </a:r>
            <a:r>
              <a:rPr lang="en-US" sz="4802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 </a:t>
            </a:r>
            <a:r>
              <a:rPr lang="en-US" sz="4802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cea</a:t>
            </a:r>
            <a:r>
              <a:rPr lang="en-US" sz="4802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2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</a:t>
            </a:r>
            <a:r>
              <a:rPr lang="en-US" sz="4802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mare </a:t>
            </a:r>
            <a:r>
              <a:rPr lang="en-US" sz="4802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comunitate</a:t>
            </a:r>
            <a:r>
              <a:rPr lang="en-US" sz="4802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</a:t>
            </a:r>
            <a:r>
              <a:rPr lang="ro-RO" sz="4802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2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afaceri</a:t>
            </a:r>
            <a:r>
              <a:rPr lang="ro-RO" sz="4802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2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din</a:t>
            </a:r>
            <a:r>
              <a:rPr lang="ro-RO" sz="4802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2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România</a:t>
            </a:r>
            <a:endParaRPr lang="ro-RO" sz="4802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85800" indent="-685800" algn="l">
              <a:lnSpc>
                <a:spcPts val="6723"/>
              </a:lnSpc>
              <a:buFont typeface="Arial" panose="020B0604020202020204" pitchFamily="34" charset="0"/>
              <a:buChar char="•"/>
            </a:pPr>
            <a:endParaRPr lang="ro-RO" sz="4802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85800" indent="-685800">
              <a:lnSpc>
                <a:spcPts val="5759"/>
              </a:lnSpc>
              <a:buFont typeface="Arial" panose="020B0604020202020204" pitchFamily="34" charset="0"/>
              <a:buChar char="•"/>
            </a:pPr>
            <a:r>
              <a:rPr lang="en-US" sz="4800" spc="9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Rețea</a:t>
            </a:r>
            <a:r>
              <a:rPr lang="ro-RO" sz="4800" spc="9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spc="9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 </a:t>
            </a:r>
            <a:r>
              <a:rPr lang="en-US" sz="4800" spc="9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contacte</a:t>
            </a:r>
            <a:r>
              <a:rPr lang="en-US" sz="4800" spc="9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spc="9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valoroase</a:t>
            </a:r>
            <a:r>
              <a:rPr lang="en-US" sz="4800" spc="9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ro-RO" sz="4800" spc="9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dezvoltați colaborări solide de business și capitalizați, valorizând know-how-ul altor lideri de afaceri                                                          IMM ROMÂNIA este prezentă în toate județele</a:t>
            </a:r>
            <a:r>
              <a:rPr lang="en-US" sz="4800" spc="9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algn="l">
              <a:lnSpc>
                <a:spcPts val="6723"/>
              </a:lnSpc>
            </a:pPr>
            <a:endParaRPr lang="en-US" sz="4802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8074A9D2-A24A-A0CC-DB6A-22038FE1B75B}"/>
              </a:ext>
            </a:extLst>
          </p:cNvPr>
          <p:cNvSpPr txBox="1"/>
          <p:nvPr/>
        </p:nvSpPr>
        <p:spPr>
          <a:xfrm>
            <a:off x="2811015" y="840984"/>
            <a:ext cx="11398253" cy="114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43"/>
              </a:lnSpc>
            </a:pPr>
            <a:r>
              <a:rPr lang="en-US" sz="6602" b="1" dirty="0" err="1">
                <a:solidFill>
                  <a:srgbClr val="00206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Comunitatea</a:t>
            </a:r>
            <a:r>
              <a:rPr lang="en-US" sz="6602" b="1" dirty="0">
                <a:solidFill>
                  <a:srgbClr val="00206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IMM ROMÂNIA</a:t>
            </a: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39FEEEDD-E955-6B06-758B-271343D2829A}"/>
              </a:ext>
            </a:extLst>
          </p:cNvPr>
          <p:cNvSpPr/>
          <p:nvPr/>
        </p:nvSpPr>
        <p:spPr>
          <a:xfrm flipV="1">
            <a:off x="2432050" y="2052952"/>
            <a:ext cx="11937418" cy="81191"/>
          </a:xfrm>
          <a:custGeom>
            <a:avLst/>
            <a:gdLst/>
            <a:ahLst/>
            <a:cxnLst/>
            <a:rect l="l" t="t" r="r" b="b"/>
            <a:pathLst>
              <a:path w="11172444" h="79248">
                <a:moveTo>
                  <a:pt x="0" y="0"/>
                </a:moveTo>
                <a:lnTo>
                  <a:pt x="11172444" y="0"/>
                </a:lnTo>
                <a:lnTo>
                  <a:pt x="11172444" y="79248"/>
                </a:lnTo>
                <a:lnTo>
                  <a:pt x="0" y="792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444657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275559" y="1028957"/>
            <a:ext cx="1005459" cy="835276"/>
          </a:xfrm>
          <a:custGeom>
            <a:avLst/>
            <a:gdLst/>
            <a:ahLst/>
            <a:cxnLst/>
            <a:rect l="l" t="t" r="r" b="b"/>
            <a:pathLst>
              <a:path w="1005459" h="835276">
                <a:moveTo>
                  <a:pt x="0" y="0"/>
                </a:moveTo>
                <a:lnTo>
                  <a:pt x="1005459" y="0"/>
                </a:lnTo>
                <a:lnTo>
                  <a:pt x="1005459" y="835276"/>
                </a:lnTo>
                <a:lnTo>
                  <a:pt x="0" y="83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8316070" y="1392746"/>
            <a:ext cx="122472" cy="65599"/>
          </a:xfrm>
          <a:custGeom>
            <a:avLst/>
            <a:gdLst/>
            <a:ahLst/>
            <a:cxnLst/>
            <a:rect l="l" t="t" r="r" b="b"/>
            <a:pathLst>
              <a:path w="122472" h="65599">
                <a:moveTo>
                  <a:pt x="0" y="0"/>
                </a:moveTo>
                <a:lnTo>
                  <a:pt x="122473" y="0"/>
                </a:lnTo>
                <a:lnTo>
                  <a:pt x="122473" y="65598"/>
                </a:lnTo>
                <a:lnTo>
                  <a:pt x="0" y="655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690085" y="927859"/>
            <a:ext cx="1488443" cy="1125093"/>
          </a:xfrm>
          <a:custGeom>
            <a:avLst/>
            <a:gdLst/>
            <a:ahLst/>
            <a:cxnLst/>
            <a:rect l="l" t="t" r="r" b="b"/>
            <a:pathLst>
              <a:path w="1488443" h="1125093">
                <a:moveTo>
                  <a:pt x="0" y="0"/>
                </a:moveTo>
                <a:lnTo>
                  <a:pt x="1488443" y="0"/>
                </a:lnTo>
                <a:lnTo>
                  <a:pt x="1488443" y="1125093"/>
                </a:lnTo>
                <a:lnTo>
                  <a:pt x="0" y="11250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8178396" y="1419349"/>
            <a:ext cx="1046864" cy="439550"/>
          </a:xfrm>
          <a:custGeom>
            <a:avLst/>
            <a:gdLst/>
            <a:ahLst/>
            <a:cxnLst/>
            <a:rect l="l" t="t" r="r" b="b"/>
            <a:pathLst>
              <a:path w="1046864" h="439550">
                <a:moveTo>
                  <a:pt x="0" y="0"/>
                </a:moveTo>
                <a:lnTo>
                  <a:pt x="1046864" y="0"/>
                </a:lnTo>
                <a:lnTo>
                  <a:pt x="1046864" y="439550"/>
                </a:lnTo>
                <a:lnTo>
                  <a:pt x="0" y="4395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870175" y="1783966"/>
            <a:ext cx="166497" cy="166373"/>
          </a:xfrm>
          <a:custGeom>
            <a:avLst/>
            <a:gdLst/>
            <a:ahLst/>
            <a:cxnLst/>
            <a:rect l="l" t="t" r="r" b="b"/>
            <a:pathLst>
              <a:path w="166497" h="166373">
                <a:moveTo>
                  <a:pt x="0" y="0"/>
                </a:moveTo>
                <a:lnTo>
                  <a:pt x="166497" y="0"/>
                </a:lnTo>
                <a:lnTo>
                  <a:pt x="166497" y="166373"/>
                </a:lnTo>
                <a:lnTo>
                  <a:pt x="0" y="1663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12314" y="6302248"/>
            <a:ext cx="6087332" cy="5006499"/>
          </a:xfrm>
          <a:custGeom>
            <a:avLst/>
            <a:gdLst/>
            <a:ahLst/>
            <a:cxnLst/>
            <a:rect l="l" t="t" r="r" b="b"/>
            <a:pathLst>
              <a:path w="5742099" h="5936647">
                <a:moveTo>
                  <a:pt x="0" y="0"/>
                </a:moveTo>
                <a:lnTo>
                  <a:pt x="5742099" y="0"/>
                </a:lnTo>
                <a:lnTo>
                  <a:pt x="5742099" y="5936647"/>
                </a:lnTo>
                <a:lnTo>
                  <a:pt x="0" y="59366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528782" y="3898900"/>
            <a:ext cx="5742175" cy="7389091"/>
          </a:xfrm>
          <a:custGeom>
            <a:avLst/>
            <a:gdLst/>
            <a:ahLst/>
            <a:cxnLst/>
            <a:rect l="l" t="t" r="r" b="b"/>
            <a:pathLst>
              <a:path w="5742175" h="7392381">
                <a:moveTo>
                  <a:pt x="0" y="0"/>
                </a:moveTo>
                <a:lnTo>
                  <a:pt x="5742175" y="0"/>
                </a:lnTo>
                <a:lnTo>
                  <a:pt x="5742175" y="7392381"/>
                </a:lnTo>
                <a:lnTo>
                  <a:pt x="0" y="73923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737422" y="6281491"/>
            <a:ext cx="5742175" cy="5006500"/>
          </a:xfrm>
          <a:custGeom>
            <a:avLst/>
            <a:gdLst/>
            <a:ahLst/>
            <a:cxnLst/>
            <a:rect l="l" t="t" r="r" b="b"/>
            <a:pathLst>
              <a:path w="5742175" h="5936590">
                <a:moveTo>
                  <a:pt x="0" y="0"/>
                </a:moveTo>
                <a:lnTo>
                  <a:pt x="5742175" y="0"/>
                </a:lnTo>
                <a:lnTo>
                  <a:pt x="5742175" y="5936590"/>
                </a:lnTo>
                <a:lnTo>
                  <a:pt x="0" y="5936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709773" y="878843"/>
            <a:ext cx="1076963" cy="958853"/>
          </a:xfrm>
          <a:custGeom>
            <a:avLst/>
            <a:gdLst/>
            <a:ahLst/>
            <a:cxnLst/>
            <a:rect l="l" t="t" r="r" b="b"/>
            <a:pathLst>
              <a:path w="1076963" h="958853">
                <a:moveTo>
                  <a:pt x="0" y="0"/>
                </a:moveTo>
                <a:lnTo>
                  <a:pt x="1076963" y="0"/>
                </a:lnTo>
                <a:lnTo>
                  <a:pt x="1076963" y="958853"/>
                </a:lnTo>
                <a:lnTo>
                  <a:pt x="0" y="9588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295125" y="700656"/>
            <a:ext cx="9421711" cy="1083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43"/>
              </a:lnSpc>
            </a:pPr>
            <a:r>
              <a:rPr lang="en-US" sz="6602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Acces</a:t>
            </a:r>
            <a:r>
              <a:rPr lang="en-US" sz="6602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la </a:t>
            </a:r>
            <a:r>
              <a:rPr lang="ro-RO" sz="6602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en-US" sz="6602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esurse</a:t>
            </a:r>
            <a:r>
              <a:rPr lang="en-US" sz="6602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o-RO" sz="6602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r>
              <a:rPr lang="en-US" sz="6602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xclusive</a:t>
            </a:r>
            <a:endParaRPr lang="en-US" sz="6602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976840" y="7893800"/>
            <a:ext cx="4676980" cy="2001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404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Consultanță</a:t>
            </a:r>
            <a:r>
              <a:rPr lang="en-US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o-RO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monitorizare legislativă sectorială</a:t>
            </a:r>
            <a:endParaRPr lang="en-US" sz="4404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950369" y="4875552"/>
            <a:ext cx="142704" cy="678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83"/>
              </a:lnSpc>
            </a:pPr>
            <a:r>
              <a:rPr lang="en-US" sz="4406" spc="3525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471854" y="7908809"/>
            <a:ext cx="4566473" cy="2001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404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Abonament</a:t>
            </a:r>
            <a:r>
              <a:rPr lang="en-US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4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gratuit</a:t>
            </a:r>
            <a:r>
              <a:rPr lang="en-US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la newsletter</a:t>
            </a:r>
            <a:r>
              <a:rPr lang="ro-RO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en-US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ul IMM ROMÂNIA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937491" y="4867470"/>
            <a:ext cx="5282257" cy="68307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06" dirty="0" err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Instrumente</a:t>
            </a:r>
            <a:r>
              <a:rPr lang="ro-RO" sz="4406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pentru dezvoltarea afacerii în domeniile:</a:t>
            </a:r>
          </a:p>
          <a:p>
            <a:pPr algn="l"/>
            <a:r>
              <a:rPr lang="ro-RO" sz="4406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finanțări și fonduri europene; managerial; resurse umane; financiar și economic; tehnic și digitalizare; social, etc.</a:t>
            </a:r>
          </a:p>
          <a:p>
            <a:pPr algn="l">
              <a:lnSpc>
                <a:spcPts val="6168"/>
              </a:lnSpc>
            </a:pPr>
            <a:endParaRPr lang="en-US" sz="4406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0641684C-5938-B5E2-13AF-86747D336E40}"/>
              </a:ext>
            </a:extLst>
          </p:cNvPr>
          <p:cNvSpPr/>
          <p:nvPr/>
        </p:nvSpPr>
        <p:spPr>
          <a:xfrm>
            <a:off x="3299410" y="2168670"/>
            <a:ext cx="11172444" cy="79248"/>
          </a:xfrm>
          <a:custGeom>
            <a:avLst/>
            <a:gdLst/>
            <a:ahLst/>
            <a:cxnLst/>
            <a:rect l="l" t="t" r="r" b="b"/>
            <a:pathLst>
              <a:path w="11172444" h="79248">
                <a:moveTo>
                  <a:pt x="0" y="0"/>
                </a:moveTo>
                <a:lnTo>
                  <a:pt x="11172444" y="0"/>
                </a:lnTo>
                <a:lnTo>
                  <a:pt x="11172444" y="79248"/>
                </a:lnTo>
                <a:lnTo>
                  <a:pt x="0" y="792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275559" y="1028957"/>
            <a:ext cx="1005459" cy="835276"/>
          </a:xfrm>
          <a:custGeom>
            <a:avLst/>
            <a:gdLst/>
            <a:ahLst/>
            <a:cxnLst/>
            <a:rect l="l" t="t" r="r" b="b"/>
            <a:pathLst>
              <a:path w="1005459" h="835276">
                <a:moveTo>
                  <a:pt x="0" y="0"/>
                </a:moveTo>
                <a:lnTo>
                  <a:pt x="1005459" y="0"/>
                </a:lnTo>
                <a:lnTo>
                  <a:pt x="1005459" y="835276"/>
                </a:lnTo>
                <a:lnTo>
                  <a:pt x="0" y="83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 noProof="0" dirty="0"/>
          </a:p>
        </p:txBody>
      </p:sp>
      <p:sp>
        <p:nvSpPr>
          <p:cNvPr id="3" name="Freeform 3"/>
          <p:cNvSpPr/>
          <p:nvPr/>
        </p:nvSpPr>
        <p:spPr>
          <a:xfrm>
            <a:off x="18316070" y="1392746"/>
            <a:ext cx="122472" cy="65599"/>
          </a:xfrm>
          <a:custGeom>
            <a:avLst/>
            <a:gdLst/>
            <a:ahLst/>
            <a:cxnLst/>
            <a:rect l="l" t="t" r="r" b="b"/>
            <a:pathLst>
              <a:path w="122472" h="65599">
                <a:moveTo>
                  <a:pt x="0" y="0"/>
                </a:moveTo>
                <a:lnTo>
                  <a:pt x="122473" y="0"/>
                </a:lnTo>
                <a:lnTo>
                  <a:pt x="122473" y="65598"/>
                </a:lnTo>
                <a:lnTo>
                  <a:pt x="0" y="655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o-RO" noProof="0" dirty="0"/>
          </a:p>
        </p:txBody>
      </p:sp>
      <p:sp>
        <p:nvSpPr>
          <p:cNvPr id="4" name="Freeform 4"/>
          <p:cNvSpPr/>
          <p:nvPr/>
        </p:nvSpPr>
        <p:spPr>
          <a:xfrm>
            <a:off x="15690218" y="927859"/>
            <a:ext cx="1488310" cy="1125093"/>
          </a:xfrm>
          <a:custGeom>
            <a:avLst/>
            <a:gdLst/>
            <a:ahLst/>
            <a:cxnLst/>
            <a:rect l="l" t="t" r="r" b="b"/>
            <a:pathLst>
              <a:path w="1488310" h="1125093">
                <a:moveTo>
                  <a:pt x="0" y="0"/>
                </a:moveTo>
                <a:lnTo>
                  <a:pt x="1488310" y="0"/>
                </a:lnTo>
                <a:lnTo>
                  <a:pt x="1488310" y="1125093"/>
                </a:lnTo>
                <a:lnTo>
                  <a:pt x="0" y="11250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 noProof="0" dirty="0"/>
          </a:p>
        </p:txBody>
      </p:sp>
      <p:sp>
        <p:nvSpPr>
          <p:cNvPr id="5" name="Freeform 5"/>
          <p:cNvSpPr/>
          <p:nvPr/>
        </p:nvSpPr>
        <p:spPr>
          <a:xfrm>
            <a:off x="18178396" y="1419349"/>
            <a:ext cx="1046864" cy="439550"/>
          </a:xfrm>
          <a:custGeom>
            <a:avLst/>
            <a:gdLst/>
            <a:ahLst/>
            <a:cxnLst/>
            <a:rect l="l" t="t" r="r" b="b"/>
            <a:pathLst>
              <a:path w="1046864" h="439550">
                <a:moveTo>
                  <a:pt x="0" y="0"/>
                </a:moveTo>
                <a:lnTo>
                  <a:pt x="1046864" y="0"/>
                </a:lnTo>
                <a:lnTo>
                  <a:pt x="1046864" y="439550"/>
                </a:lnTo>
                <a:lnTo>
                  <a:pt x="0" y="4395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 noProof="0" dirty="0"/>
          </a:p>
        </p:txBody>
      </p:sp>
      <p:sp>
        <p:nvSpPr>
          <p:cNvPr id="6" name="Freeform 6"/>
          <p:cNvSpPr/>
          <p:nvPr/>
        </p:nvSpPr>
        <p:spPr>
          <a:xfrm>
            <a:off x="16870175" y="1783966"/>
            <a:ext cx="166497" cy="166373"/>
          </a:xfrm>
          <a:custGeom>
            <a:avLst/>
            <a:gdLst/>
            <a:ahLst/>
            <a:cxnLst/>
            <a:rect l="l" t="t" r="r" b="b"/>
            <a:pathLst>
              <a:path w="166497" h="166373">
                <a:moveTo>
                  <a:pt x="0" y="0"/>
                </a:moveTo>
                <a:lnTo>
                  <a:pt x="166497" y="0"/>
                </a:lnTo>
                <a:lnTo>
                  <a:pt x="166497" y="166373"/>
                </a:lnTo>
                <a:lnTo>
                  <a:pt x="0" y="1663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o-RO" noProof="0" dirty="0"/>
          </a:p>
        </p:txBody>
      </p:sp>
      <p:sp>
        <p:nvSpPr>
          <p:cNvPr id="8" name="Freeform 8"/>
          <p:cNvSpPr/>
          <p:nvPr/>
        </p:nvSpPr>
        <p:spPr>
          <a:xfrm>
            <a:off x="15709773" y="878843"/>
            <a:ext cx="1076963" cy="958853"/>
          </a:xfrm>
          <a:custGeom>
            <a:avLst/>
            <a:gdLst/>
            <a:ahLst/>
            <a:cxnLst/>
            <a:rect l="l" t="t" r="r" b="b"/>
            <a:pathLst>
              <a:path w="1076963" h="958853">
                <a:moveTo>
                  <a:pt x="0" y="0"/>
                </a:moveTo>
                <a:lnTo>
                  <a:pt x="1076963" y="0"/>
                </a:lnTo>
                <a:lnTo>
                  <a:pt x="1076963" y="958853"/>
                </a:lnTo>
                <a:lnTo>
                  <a:pt x="0" y="9588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 noProof="0" dirty="0"/>
          </a:p>
        </p:txBody>
      </p:sp>
      <p:sp>
        <p:nvSpPr>
          <p:cNvPr id="9" name="TextBox 9"/>
          <p:cNvSpPr txBox="1"/>
          <p:nvPr/>
        </p:nvSpPr>
        <p:spPr>
          <a:xfrm>
            <a:off x="4098197" y="783907"/>
            <a:ext cx="9574869" cy="1083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240"/>
              </a:lnSpc>
            </a:pPr>
            <a:r>
              <a:rPr lang="ro-RO" sz="6600" b="1" noProof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Reprezentare și Advocacy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63525" y="3083703"/>
            <a:ext cx="19577050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o-RO" sz="4400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Reprezentarea în </a:t>
            </a:r>
            <a:r>
              <a:rPr lang="ro-RO" sz="4400" b="1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dialogul social cu autoritățile guvernamentale și parlamentare</a:t>
            </a:r>
            <a:r>
              <a:rPr lang="ro-RO" sz="4400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”traducem” în limbajul instituțiilor cerințele mediului de afaceri și promovăm interesele întreprinzătorilor pe care îi reprezentăm.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o-RO" sz="4400" noProof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o-RO" sz="4400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Reprezentarea în </a:t>
            </a:r>
            <a:r>
              <a:rPr lang="ro-RO" sz="4400" b="1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dialogul social local</a:t>
            </a:r>
            <a:r>
              <a:rPr lang="ro-RO" sz="4400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sprijinim dialogul instituțional constant cu prefecturile, consiliile județene, primăriile, organismele deconcentrate (AJOFM, ITM, CJAS, ISJ, etc.)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o-RO" sz="4400" noProof="0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o-RO" sz="4400" noProof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Reprezentarea și apărarea intereselor în </a:t>
            </a:r>
            <a:r>
              <a:rPr lang="ro-RO" sz="4400" b="1" noProof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negocierile colective</a:t>
            </a:r>
            <a:r>
              <a:rPr lang="ro-RO" sz="4400" noProof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pentru încheierea contractelor colective de muncă (obligatorie pentru unitățile cu peste 10 angajați)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477788" y="6282576"/>
            <a:ext cx="142704" cy="677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83"/>
              </a:lnSpc>
            </a:pPr>
            <a:r>
              <a:rPr lang="ro-RO" sz="4406" spc="3525" noProof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14D8E003-FDFB-430A-336A-81BDB6316DEA}"/>
              </a:ext>
            </a:extLst>
          </p:cNvPr>
          <p:cNvSpPr/>
          <p:nvPr/>
        </p:nvSpPr>
        <p:spPr>
          <a:xfrm>
            <a:off x="3299410" y="2168670"/>
            <a:ext cx="11172444" cy="79248"/>
          </a:xfrm>
          <a:custGeom>
            <a:avLst/>
            <a:gdLst/>
            <a:ahLst/>
            <a:cxnLst/>
            <a:rect l="l" t="t" r="r" b="b"/>
            <a:pathLst>
              <a:path w="11172444" h="79248">
                <a:moveTo>
                  <a:pt x="0" y="0"/>
                </a:moveTo>
                <a:lnTo>
                  <a:pt x="11172444" y="0"/>
                </a:lnTo>
                <a:lnTo>
                  <a:pt x="11172444" y="79248"/>
                </a:lnTo>
                <a:lnTo>
                  <a:pt x="0" y="792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275559" y="1028957"/>
            <a:ext cx="1005459" cy="835276"/>
          </a:xfrm>
          <a:custGeom>
            <a:avLst/>
            <a:gdLst/>
            <a:ahLst/>
            <a:cxnLst/>
            <a:rect l="l" t="t" r="r" b="b"/>
            <a:pathLst>
              <a:path w="1005459" h="835276">
                <a:moveTo>
                  <a:pt x="0" y="0"/>
                </a:moveTo>
                <a:lnTo>
                  <a:pt x="1005459" y="0"/>
                </a:lnTo>
                <a:lnTo>
                  <a:pt x="1005459" y="835276"/>
                </a:lnTo>
                <a:lnTo>
                  <a:pt x="0" y="83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8316070" y="1392746"/>
            <a:ext cx="122472" cy="65599"/>
          </a:xfrm>
          <a:custGeom>
            <a:avLst/>
            <a:gdLst/>
            <a:ahLst/>
            <a:cxnLst/>
            <a:rect l="l" t="t" r="r" b="b"/>
            <a:pathLst>
              <a:path w="122472" h="65599">
                <a:moveTo>
                  <a:pt x="0" y="0"/>
                </a:moveTo>
                <a:lnTo>
                  <a:pt x="122473" y="0"/>
                </a:lnTo>
                <a:lnTo>
                  <a:pt x="122473" y="65598"/>
                </a:lnTo>
                <a:lnTo>
                  <a:pt x="0" y="655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690218" y="927859"/>
            <a:ext cx="1488310" cy="1125093"/>
          </a:xfrm>
          <a:custGeom>
            <a:avLst/>
            <a:gdLst/>
            <a:ahLst/>
            <a:cxnLst/>
            <a:rect l="l" t="t" r="r" b="b"/>
            <a:pathLst>
              <a:path w="1488310" h="1125093">
                <a:moveTo>
                  <a:pt x="0" y="0"/>
                </a:moveTo>
                <a:lnTo>
                  <a:pt x="1488310" y="0"/>
                </a:lnTo>
                <a:lnTo>
                  <a:pt x="1488310" y="1125093"/>
                </a:lnTo>
                <a:lnTo>
                  <a:pt x="0" y="11250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8178396" y="1419349"/>
            <a:ext cx="1046864" cy="439550"/>
          </a:xfrm>
          <a:custGeom>
            <a:avLst/>
            <a:gdLst/>
            <a:ahLst/>
            <a:cxnLst/>
            <a:rect l="l" t="t" r="r" b="b"/>
            <a:pathLst>
              <a:path w="1046864" h="439550">
                <a:moveTo>
                  <a:pt x="0" y="0"/>
                </a:moveTo>
                <a:lnTo>
                  <a:pt x="1046864" y="0"/>
                </a:lnTo>
                <a:lnTo>
                  <a:pt x="1046864" y="439550"/>
                </a:lnTo>
                <a:lnTo>
                  <a:pt x="0" y="4395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870175" y="1783966"/>
            <a:ext cx="166497" cy="166373"/>
          </a:xfrm>
          <a:custGeom>
            <a:avLst/>
            <a:gdLst/>
            <a:ahLst/>
            <a:cxnLst/>
            <a:rect l="l" t="t" r="r" b="b"/>
            <a:pathLst>
              <a:path w="166497" h="166373">
                <a:moveTo>
                  <a:pt x="0" y="0"/>
                </a:moveTo>
                <a:lnTo>
                  <a:pt x="166497" y="0"/>
                </a:lnTo>
                <a:lnTo>
                  <a:pt x="166497" y="166373"/>
                </a:lnTo>
                <a:lnTo>
                  <a:pt x="0" y="1663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709773" y="878843"/>
            <a:ext cx="1076963" cy="958853"/>
          </a:xfrm>
          <a:custGeom>
            <a:avLst/>
            <a:gdLst/>
            <a:ahLst/>
            <a:cxnLst/>
            <a:rect l="l" t="t" r="r" b="b"/>
            <a:pathLst>
              <a:path w="1076963" h="958853">
                <a:moveTo>
                  <a:pt x="0" y="0"/>
                </a:moveTo>
                <a:lnTo>
                  <a:pt x="1076963" y="0"/>
                </a:lnTo>
                <a:lnTo>
                  <a:pt x="1076963" y="958853"/>
                </a:lnTo>
                <a:lnTo>
                  <a:pt x="0" y="9588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062553" y="754451"/>
            <a:ext cx="9741216" cy="1083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Evenimente</a:t>
            </a:r>
            <a:r>
              <a:rPr lang="en-US" sz="6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și</a:t>
            </a:r>
            <a:r>
              <a:rPr lang="en-US" sz="6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Networking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456406" y="3957952"/>
            <a:ext cx="14982136" cy="54991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l">
              <a:lnSpc>
                <a:spcPts val="6168"/>
              </a:lnSpc>
              <a:buFont typeface="Arial" panose="020B0604020202020204" pitchFamily="34" charset="0"/>
              <a:buChar char="•"/>
            </a:pPr>
            <a:r>
              <a:rPr lang="en-US" sz="4406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Participarea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6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gratuită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la </a:t>
            </a:r>
            <a:r>
              <a:rPr lang="en-US" sz="4406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seminarii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6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și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6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evenimente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networking</a:t>
            </a:r>
            <a:r>
              <a:rPr lang="ro-RO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care </a:t>
            </a:r>
            <a:r>
              <a:rPr lang="en-US" sz="4406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vă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pot </a:t>
            </a:r>
            <a:r>
              <a:rPr lang="en-US" sz="4406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crește</a:t>
            </a:r>
            <a:r>
              <a:rPr lang="ro-RO" sz="4406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notorietatea ș</a:t>
            </a:r>
            <a:r>
              <a:rPr lang="en-US" sz="4406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ro-RO" sz="4406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6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afacerea</a:t>
            </a:r>
            <a:r>
              <a:rPr lang="ro-RO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</a:p>
          <a:p>
            <a:pPr algn="l">
              <a:lnSpc>
                <a:spcPts val="6168"/>
              </a:lnSpc>
            </a:pPr>
            <a:endParaRPr lang="ro-RO" sz="4406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85800" indent="-685800" algn="l">
              <a:lnSpc>
                <a:spcPts val="6168"/>
              </a:lnSpc>
              <a:buFont typeface="Arial" panose="020B0604020202020204" pitchFamily="34" charset="0"/>
              <a:buChar char="•"/>
            </a:pPr>
            <a:r>
              <a:rPr lang="en-US" sz="4406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Participarea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6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gratuită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</a:t>
            </a:r>
            <a:r>
              <a:rPr lang="en-US" sz="4406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unei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6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persoane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din </a:t>
            </a:r>
            <a:r>
              <a:rPr lang="en-US" sz="4406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cadrul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6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firmei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o-RO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membre</a:t>
            </a:r>
            <a:r>
              <a:rPr lang="en-US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la cel </a:t>
            </a:r>
            <a:r>
              <a:rPr lang="ro-RO" sz="4406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</a:t>
            </a:r>
            <a:r>
              <a:rPr lang="en-US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ai</a:t>
            </a:r>
            <a:r>
              <a:rPr lang="ro-RO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mare </a:t>
            </a:r>
            <a:r>
              <a:rPr lang="en-US" sz="4404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eveniment</a:t>
            </a:r>
            <a:r>
              <a:rPr lang="en-US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o-RO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anual </a:t>
            </a:r>
            <a:r>
              <a:rPr lang="en-US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</a:t>
            </a:r>
            <a:r>
              <a:rPr lang="ro-RO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4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recunoaștere</a:t>
            </a:r>
            <a:r>
              <a:rPr lang="ro-RO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ro-RO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4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meritelor</a:t>
            </a:r>
            <a:r>
              <a:rPr lang="ro-RO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întreprinzăt</a:t>
            </a:r>
            <a:r>
              <a:rPr lang="en-US" sz="4404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orilor</a:t>
            </a:r>
            <a:r>
              <a:rPr lang="en-US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ro-RO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algn="l">
              <a:lnSpc>
                <a:spcPts val="6168"/>
              </a:lnSpc>
            </a:pPr>
            <a:r>
              <a:rPr lang="ro-RO" sz="4404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4404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Topul</a:t>
            </a:r>
            <a:r>
              <a:rPr lang="en-US" sz="4404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4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Național</a:t>
            </a:r>
            <a:r>
              <a:rPr lang="en-US" sz="4404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al </a:t>
            </a:r>
            <a:r>
              <a:rPr lang="en-US" sz="4404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Firmelor</a:t>
            </a:r>
            <a:r>
              <a:rPr lang="en-US" sz="4404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Private din </a:t>
            </a:r>
            <a:r>
              <a:rPr lang="en-US" sz="4404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România</a:t>
            </a:r>
            <a:endParaRPr lang="en-US" sz="4404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E71707EE-E24D-48B7-D390-4B5C9EEB2214}"/>
              </a:ext>
            </a:extLst>
          </p:cNvPr>
          <p:cNvSpPr/>
          <p:nvPr/>
        </p:nvSpPr>
        <p:spPr>
          <a:xfrm>
            <a:off x="3299410" y="2168670"/>
            <a:ext cx="11172444" cy="79248"/>
          </a:xfrm>
          <a:custGeom>
            <a:avLst/>
            <a:gdLst/>
            <a:ahLst/>
            <a:cxnLst/>
            <a:rect l="l" t="t" r="r" b="b"/>
            <a:pathLst>
              <a:path w="11172444" h="79248">
                <a:moveTo>
                  <a:pt x="0" y="0"/>
                </a:moveTo>
                <a:lnTo>
                  <a:pt x="11172444" y="0"/>
                </a:lnTo>
                <a:lnTo>
                  <a:pt x="11172444" y="79248"/>
                </a:lnTo>
                <a:lnTo>
                  <a:pt x="0" y="792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5B67E615-0187-E6CC-2924-864A507340DF}"/>
              </a:ext>
            </a:extLst>
          </p:cNvPr>
          <p:cNvSpPr/>
          <p:nvPr/>
        </p:nvSpPr>
        <p:spPr>
          <a:xfrm>
            <a:off x="1" y="3957952"/>
            <a:ext cx="2889250" cy="7350604"/>
          </a:xfrm>
          <a:custGeom>
            <a:avLst/>
            <a:gdLst/>
            <a:ahLst/>
            <a:cxnLst/>
            <a:rect l="l" t="t" r="r" b="b"/>
            <a:pathLst>
              <a:path w="3627377" h="7350604">
                <a:moveTo>
                  <a:pt x="0" y="0"/>
                </a:moveTo>
                <a:lnTo>
                  <a:pt x="3627377" y="0"/>
                </a:lnTo>
                <a:lnTo>
                  <a:pt x="3627377" y="7350604"/>
                </a:lnTo>
                <a:lnTo>
                  <a:pt x="0" y="73506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275559" y="1028957"/>
            <a:ext cx="1005459" cy="835276"/>
          </a:xfrm>
          <a:custGeom>
            <a:avLst/>
            <a:gdLst/>
            <a:ahLst/>
            <a:cxnLst/>
            <a:rect l="l" t="t" r="r" b="b"/>
            <a:pathLst>
              <a:path w="1005459" h="835276">
                <a:moveTo>
                  <a:pt x="0" y="0"/>
                </a:moveTo>
                <a:lnTo>
                  <a:pt x="1005459" y="0"/>
                </a:lnTo>
                <a:lnTo>
                  <a:pt x="1005459" y="835276"/>
                </a:lnTo>
                <a:lnTo>
                  <a:pt x="0" y="83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8316070" y="1392746"/>
            <a:ext cx="122472" cy="65599"/>
          </a:xfrm>
          <a:custGeom>
            <a:avLst/>
            <a:gdLst/>
            <a:ahLst/>
            <a:cxnLst/>
            <a:rect l="l" t="t" r="r" b="b"/>
            <a:pathLst>
              <a:path w="122472" h="65599">
                <a:moveTo>
                  <a:pt x="0" y="0"/>
                </a:moveTo>
                <a:lnTo>
                  <a:pt x="122473" y="0"/>
                </a:lnTo>
                <a:lnTo>
                  <a:pt x="122473" y="65598"/>
                </a:lnTo>
                <a:lnTo>
                  <a:pt x="0" y="655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690218" y="927859"/>
            <a:ext cx="1488310" cy="1125093"/>
          </a:xfrm>
          <a:custGeom>
            <a:avLst/>
            <a:gdLst/>
            <a:ahLst/>
            <a:cxnLst/>
            <a:rect l="l" t="t" r="r" b="b"/>
            <a:pathLst>
              <a:path w="1488310" h="1125093">
                <a:moveTo>
                  <a:pt x="0" y="0"/>
                </a:moveTo>
                <a:lnTo>
                  <a:pt x="1488310" y="0"/>
                </a:lnTo>
                <a:lnTo>
                  <a:pt x="1488310" y="1125093"/>
                </a:lnTo>
                <a:lnTo>
                  <a:pt x="0" y="11250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8178396" y="1419349"/>
            <a:ext cx="1046864" cy="439550"/>
          </a:xfrm>
          <a:custGeom>
            <a:avLst/>
            <a:gdLst/>
            <a:ahLst/>
            <a:cxnLst/>
            <a:rect l="l" t="t" r="r" b="b"/>
            <a:pathLst>
              <a:path w="1046864" h="439550">
                <a:moveTo>
                  <a:pt x="0" y="0"/>
                </a:moveTo>
                <a:lnTo>
                  <a:pt x="1046864" y="0"/>
                </a:lnTo>
                <a:lnTo>
                  <a:pt x="1046864" y="439550"/>
                </a:lnTo>
                <a:lnTo>
                  <a:pt x="0" y="4395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870175" y="1783966"/>
            <a:ext cx="166497" cy="166373"/>
          </a:xfrm>
          <a:custGeom>
            <a:avLst/>
            <a:gdLst/>
            <a:ahLst/>
            <a:cxnLst/>
            <a:rect l="l" t="t" r="r" b="b"/>
            <a:pathLst>
              <a:path w="166497" h="166373">
                <a:moveTo>
                  <a:pt x="0" y="0"/>
                </a:moveTo>
                <a:lnTo>
                  <a:pt x="166497" y="0"/>
                </a:lnTo>
                <a:lnTo>
                  <a:pt x="166497" y="166373"/>
                </a:lnTo>
                <a:lnTo>
                  <a:pt x="0" y="1663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709773" y="878843"/>
            <a:ext cx="1076963" cy="958853"/>
          </a:xfrm>
          <a:custGeom>
            <a:avLst/>
            <a:gdLst/>
            <a:ahLst/>
            <a:cxnLst/>
            <a:rect l="l" t="t" r="r" b="b"/>
            <a:pathLst>
              <a:path w="1076963" h="958853">
                <a:moveTo>
                  <a:pt x="0" y="0"/>
                </a:moveTo>
                <a:lnTo>
                  <a:pt x="1076963" y="0"/>
                </a:lnTo>
                <a:lnTo>
                  <a:pt x="1076963" y="958853"/>
                </a:lnTo>
                <a:lnTo>
                  <a:pt x="0" y="9588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793713" y="601576"/>
            <a:ext cx="6614446" cy="1083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Studii</a:t>
            </a:r>
            <a:r>
              <a:rPr lang="en-US" sz="6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și</a:t>
            </a:r>
            <a:r>
              <a:rPr lang="en-US" sz="6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Analize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70485" y="6906168"/>
            <a:ext cx="142627" cy="67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5"/>
              </a:lnSpc>
            </a:pPr>
            <a:r>
              <a:rPr lang="en-US" sz="4404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12276" y="4464101"/>
            <a:ext cx="142627" cy="678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5"/>
              </a:lnSpc>
            </a:pPr>
            <a:r>
              <a:rPr lang="en-US" sz="4404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1850" y="2619697"/>
            <a:ext cx="18973800" cy="5181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ts val="6168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Acces</a:t>
            </a:r>
            <a:r>
              <a:rPr lang="ro-RO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exclusiv și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gratuit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la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analize</a:t>
            </a:r>
            <a:r>
              <a:rPr lang="ro-RO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economice și rapoarte sectoriale, care se </a:t>
            </a:r>
            <a:r>
              <a:rPr lang="ro-RO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constituie într-o adevărată </a:t>
            </a:r>
            <a:r>
              <a:rPr lang="ro-RO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usolă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business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volatil</a:t>
            </a:r>
            <a:r>
              <a:rPr lang="ro-RO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    Documentele noastre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:</a:t>
            </a:r>
            <a:r>
              <a:rPr lang="ro-RO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Carta</a:t>
            </a:r>
            <a:r>
              <a:rPr lang="ro-RO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A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lb</a:t>
            </a:r>
            <a:r>
              <a:rPr lang="ro-RO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ă 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 IMM-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urilor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Carta Alb</a:t>
            </a:r>
            <a:r>
              <a:rPr lang="ro-RO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ă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o-RO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Agriculturii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Carta Alb</a:t>
            </a:r>
            <a:r>
              <a:rPr lang="ro-RO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ă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a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Turismului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Indexul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Antreprenorial</a:t>
            </a:r>
            <a:r>
              <a:rPr lang="ro-RO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etc. </a:t>
            </a:r>
            <a:endParaRPr lang="ro-RO" sz="4400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571500" indent="-571500">
              <a:lnSpc>
                <a:spcPts val="5280"/>
              </a:lnSpc>
              <a:buFont typeface="Arial" panose="020B0604020202020204" pitchFamily="34" charset="0"/>
              <a:buChar char="•"/>
            </a:pPr>
            <a:endParaRPr lang="ro-RO" sz="4400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571500" indent="-571500">
              <a:lnSpc>
                <a:spcPts val="5280"/>
              </a:lnSpc>
              <a:buFont typeface="Arial" panose="020B0604020202020204" pitchFamily="34" charset="0"/>
              <a:buChar char="•"/>
            </a:pP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Modelare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directă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politicilor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strategice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(taskforce-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vocea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întreprinzătorilor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devine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prioritate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legislativă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723999" y="8345413"/>
            <a:ext cx="5700808" cy="1718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7"/>
              </a:lnSpc>
            </a:pP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1.Comisia de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politică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economică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2.Comisia de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politică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industrială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3.Comisia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Consumatori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și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Concurență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4.Comisia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pentru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Muncă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și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Sănătate</a:t>
            </a:r>
            <a:endParaRPr lang="en-US" sz="2795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562264" y="8345413"/>
            <a:ext cx="5713295" cy="1718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Comisia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pentru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Dezvoltare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Durabilă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6. Comisia de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Formare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Profesională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ro-RO" sz="2795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3360"/>
              </a:lnSpc>
            </a:pP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Politici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Sectoriale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ro-RO" sz="2795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3360"/>
              </a:lnSpc>
            </a:pP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8.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Fonduri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795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Europene</a:t>
            </a:r>
            <a:r>
              <a:rPr lang="en-US" sz="279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B2AB575-8799-7C0E-2ECD-196424F890A8}"/>
              </a:ext>
            </a:extLst>
          </p:cNvPr>
          <p:cNvSpPr/>
          <p:nvPr/>
        </p:nvSpPr>
        <p:spPr>
          <a:xfrm flipV="1">
            <a:off x="4574403" y="1783965"/>
            <a:ext cx="8220847" cy="74933"/>
          </a:xfrm>
          <a:custGeom>
            <a:avLst/>
            <a:gdLst/>
            <a:ahLst/>
            <a:cxnLst/>
            <a:rect l="l" t="t" r="r" b="b"/>
            <a:pathLst>
              <a:path w="11172444" h="79248">
                <a:moveTo>
                  <a:pt x="0" y="0"/>
                </a:moveTo>
                <a:lnTo>
                  <a:pt x="11172444" y="0"/>
                </a:lnTo>
                <a:lnTo>
                  <a:pt x="11172444" y="79248"/>
                </a:lnTo>
                <a:lnTo>
                  <a:pt x="0" y="792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503" y="9006078"/>
            <a:ext cx="3587115" cy="2365972"/>
          </a:xfrm>
          <a:custGeom>
            <a:avLst/>
            <a:gdLst/>
            <a:ahLst/>
            <a:cxnLst/>
            <a:rect l="l" t="t" r="r" b="b"/>
            <a:pathLst>
              <a:path w="3587115" h="2365972">
                <a:moveTo>
                  <a:pt x="0" y="0"/>
                </a:moveTo>
                <a:lnTo>
                  <a:pt x="3587115" y="0"/>
                </a:lnTo>
                <a:lnTo>
                  <a:pt x="3587115" y="2365972"/>
                </a:lnTo>
                <a:lnTo>
                  <a:pt x="0" y="23659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39928" y="9673942"/>
            <a:ext cx="234048" cy="215541"/>
          </a:xfrm>
          <a:custGeom>
            <a:avLst/>
            <a:gdLst/>
            <a:ahLst/>
            <a:cxnLst/>
            <a:rect l="l" t="t" r="r" b="b"/>
            <a:pathLst>
              <a:path w="234048" h="215541">
                <a:moveTo>
                  <a:pt x="0" y="0"/>
                </a:moveTo>
                <a:lnTo>
                  <a:pt x="234048" y="0"/>
                </a:lnTo>
                <a:lnTo>
                  <a:pt x="234048" y="215542"/>
                </a:lnTo>
                <a:lnTo>
                  <a:pt x="0" y="2155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207257" y="9673942"/>
            <a:ext cx="234048" cy="215541"/>
          </a:xfrm>
          <a:custGeom>
            <a:avLst/>
            <a:gdLst/>
            <a:ahLst/>
            <a:cxnLst/>
            <a:rect l="l" t="t" r="r" b="b"/>
            <a:pathLst>
              <a:path w="234048" h="215541">
                <a:moveTo>
                  <a:pt x="0" y="0"/>
                </a:moveTo>
                <a:lnTo>
                  <a:pt x="234048" y="0"/>
                </a:lnTo>
                <a:lnTo>
                  <a:pt x="234048" y="215542"/>
                </a:lnTo>
                <a:lnTo>
                  <a:pt x="0" y="2155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861061" y="9939595"/>
            <a:ext cx="364341" cy="223037"/>
          </a:xfrm>
          <a:custGeom>
            <a:avLst/>
            <a:gdLst/>
            <a:ahLst/>
            <a:cxnLst/>
            <a:rect l="l" t="t" r="r" b="b"/>
            <a:pathLst>
              <a:path w="364341" h="223037">
                <a:moveTo>
                  <a:pt x="0" y="0"/>
                </a:moveTo>
                <a:lnTo>
                  <a:pt x="364341" y="0"/>
                </a:lnTo>
                <a:lnTo>
                  <a:pt x="364341" y="223037"/>
                </a:lnTo>
                <a:lnTo>
                  <a:pt x="0" y="2230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11337" y="9540621"/>
            <a:ext cx="938898" cy="815759"/>
          </a:xfrm>
          <a:custGeom>
            <a:avLst/>
            <a:gdLst/>
            <a:ahLst/>
            <a:cxnLst/>
            <a:rect l="l" t="t" r="r" b="b"/>
            <a:pathLst>
              <a:path w="938898" h="815759">
                <a:moveTo>
                  <a:pt x="0" y="0"/>
                </a:moveTo>
                <a:lnTo>
                  <a:pt x="938898" y="0"/>
                </a:lnTo>
                <a:lnTo>
                  <a:pt x="938898" y="815759"/>
                </a:lnTo>
                <a:lnTo>
                  <a:pt x="0" y="8157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187578" y="9817608"/>
            <a:ext cx="985771" cy="404851"/>
          </a:xfrm>
          <a:custGeom>
            <a:avLst/>
            <a:gdLst/>
            <a:ahLst/>
            <a:cxnLst/>
            <a:rect l="l" t="t" r="r" b="b"/>
            <a:pathLst>
              <a:path w="985771" h="404851">
                <a:moveTo>
                  <a:pt x="0" y="0"/>
                </a:moveTo>
                <a:lnTo>
                  <a:pt x="985771" y="0"/>
                </a:lnTo>
                <a:lnTo>
                  <a:pt x="985771" y="404851"/>
                </a:lnTo>
                <a:lnTo>
                  <a:pt x="0" y="4048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59230" y="9982286"/>
            <a:ext cx="248326" cy="283588"/>
          </a:xfrm>
          <a:custGeom>
            <a:avLst/>
            <a:gdLst/>
            <a:ahLst/>
            <a:cxnLst/>
            <a:rect l="l" t="t" r="r" b="b"/>
            <a:pathLst>
              <a:path w="248326" h="283588">
                <a:moveTo>
                  <a:pt x="0" y="0"/>
                </a:moveTo>
                <a:lnTo>
                  <a:pt x="248326" y="0"/>
                </a:lnTo>
                <a:lnTo>
                  <a:pt x="248326" y="283588"/>
                </a:lnTo>
                <a:lnTo>
                  <a:pt x="0" y="2835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24767" y="9506836"/>
            <a:ext cx="777897" cy="701030"/>
          </a:xfrm>
          <a:custGeom>
            <a:avLst/>
            <a:gdLst/>
            <a:ahLst/>
            <a:cxnLst/>
            <a:rect l="l" t="t" r="r" b="b"/>
            <a:pathLst>
              <a:path w="777897" h="701030">
                <a:moveTo>
                  <a:pt x="0" y="0"/>
                </a:moveTo>
                <a:lnTo>
                  <a:pt x="777897" y="0"/>
                </a:lnTo>
                <a:lnTo>
                  <a:pt x="777897" y="701030"/>
                </a:lnTo>
                <a:lnTo>
                  <a:pt x="0" y="7010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201666" y="1986790"/>
            <a:ext cx="8374383" cy="53724"/>
          </a:xfrm>
          <a:custGeom>
            <a:avLst/>
            <a:gdLst/>
            <a:ahLst/>
            <a:cxnLst/>
            <a:rect l="l" t="t" r="r" b="b"/>
            <a:pathLst>
              <a:path w="7004304" h="41148">
                <a:moveTo>
                  <a:pt x="0" y="0"/>
                </a:moveTo>
                <a:lnTo>
                  <a:pt x="7004304" y="0"/>
                </a:lnTo>
                <a:lnTo>
                  <a:pt x="7004304" y="41148"/>
                </a:lnTo>
                <a:lnTo>
                  <a:pt x="0" y="41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489188" y="705521"/>
            <a:ext cx="8871588" cy="1083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 b="1" dirty="0" err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Rețele</a:t>
            </a:r>
            <a:r>
              <a:rPr lang="en-US" sz="6600" b="1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6600" b="1" dirty="0" err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Internaționale</a:t>
            </a:r>
            <a:endParaRPr lang="en-US" sz="6600" b="1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08050" y="3279098"/>
            <a:ext cx="12954000" cy="4926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o-RO" sz="4404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Reprezentare prin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SMEunited</a:t>
            </a:r>
            <a:r>
              <a:rPr lang="ro-RO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(care cuprinde 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de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membre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peste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de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țări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europene</a:t>
            </a:r>
            <a:r>
              <a:rPr lang="ro-RO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Dialogul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Social European cu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instituțiile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UE.</a:t>
            </a:r>
            <a:endParaRPr lang="ro-RO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404" dirty="0">
              <a:solidFill>
                <a:schemeClr val="bg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ro-RO" sz="4404" dirty="0">
              <a:solidFill>
                <a:schemeClr val="bg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4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Acces</a:t>
            </a:r>
            <a:r>
              <a:rPr lang="en-US" sz="4404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la </a:t>
            </a:r>
            <a:r>
              <a:rPr lang="en-US" sz="4404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nivel</a:t>
            </a:r>
            <a:r>
              <a:rPr lang="en-US" sz="4404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4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european</a:t>
            </a:r>
            <a:r>
              <a:rPr lang="en-US" sz="4404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la </a:t>
            </a:r>
            <a:r>
              <a:rPr lang="en-US" sz="4404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rețele</a:t>
            </a:r>
            <a:r>
              <a:rPr lang="en-US" sz="4404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de </a:t>
            </a:r>
            <a:r>
              <a:rPr lang="en-US" sz="4404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afaceri</a:t>
            </a:r>
            <a:r>
              <a:rPr lang="ro-RO" sz="4404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</a:t>
            </a:r>
            <a:r>
              <a:rPr lang="en-US" sz="4404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pr</a:t>
            </a:r>
            <a:r>
              <a:rPr lang="ro-RO" sz="4404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</a:t>
            </a:r>
            <a:r>
              <a:rPr lang="en-US" sz="4404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4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Enterprise Europe Network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BD23C77-9084-525F-7EFE-E33F4971EB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624050" y="2984500"/>
            <a:ext cx="3551139" cy="212008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CF14EF6-681E-D483-4BF2-D18D8AA05A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0205" y="6035377"/>
            <a:ext cx="2837632" cy="29834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A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275559" y="1028957"/>
            <a:ext cx="1005459" cy="835276"/>
          </a:xfrm>
          <a:custGeom>
            <a:avLst/>
            <a:gdLst/>
            <a:ahLst/>
            <a:cxnLst/>
            <a:rect l="l" t="t" r="r" b="b"/>
            <a:pathLst>
              <a:path w="1005459" h="835276">
                <a:moveTo>
                  <a:pt x="0" y="0"/>
                </a:moveTo>
                <a:lnTo>
                  <a:pt x="1005459" y="0"/>
                </a:lnTo>
                <a:lnTo>
                  <a:pt x="1005459" y="835276"/>
                </a:lnTo>
                <a:lnTo>
                  <a:pt x="0" y="83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8316070" y="1392746"/>
            <a:ext cx="122472" cy="65599"/>
          </a:xfrm>
          <a:custGeom>
            <a:avLst/>
            <a:gdLst/>
            <a:ahLst/>
            <a:cxnLst/>
            <a:rect l="l" t="t" r="r" b="b"/>
            <a:pathLst>
              <a:path w="122472" h="65599">
                <a:moveTo>
                  <a:pt x="0" y="0"/>
                </a:moveTo>
                <a:lnTo>
                  <a:pt x="122473" y="0"/>
                </a:lnTo>
                <a:lnTo>
                  <a:pt x="122473" y="65598"/>
                </a:lnTo>
                <a:lnTo>
                  <a:pt x="0" y="655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690085" y="927859"/>
            <a:ext cx="1488443" cy="1125093"/>
          </a:xfrm>
          <a:custGeom>
            <a:avLst/>
            <a:gdLst/>
            <a:ahLst/>
            <a:cxnLst/>
            <a:rect l="l" t="t" r="r" b="b"/>
            <a:pathLst>
              <a:path w="1488443" h="1125093">
                <a:moveTo>
                  <a:pt x="0" y="0"/>
                </a:moveTo>
                <a:lnTo>
                  <a:pt x="1488443" y="0"/>
                </a:lnTo>
                <a:lnTo>
                  <a:pt x="1488443" y="1125093"/>
                </a:lnTo>
                <a:lnTo>
                  <a:pt x="0" y="11250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8178396" y="1419349"/>
            <a:ext cx="1046864" cy="439550"/>
          </a:xfrm>
          <a:custGeom>
            <a:avLst/>
            <a:gdLst/>
            <a:ahLst/>
            <a:cxnLst/>
            <a:rect l="l" t="t" r="r" b="b"/>
            <a:pathLst>
              <a:path w="1046864" h="439550">
                <a:moveTo>
                  <a:pt x="0" y="0"/>
                </a:moveTo>
                <a:lnTo>
                  <a:pt x="1046864" y="0"/>
                </a:lnTo>
                <a:lnTo>
                  <a:pt x="1046864" y="439550"/>
                </a:lnTo>
                <a:lnTo>
                  <a:pt x="0" y="4395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870175" y="1783966"/>
            <a:ext cx="166497" cy="166373"/>
          </a:xfrm>
          <a:custGeom>
            <a:avLst/>
            <a:gdLst/>
            <a:ahLst/>
            <a:cxnLst/>
            <a:rect l="l" t="t" r="r" b="b"/>
            <a:pathLst>
              <a:path w="166497" h="166373">
                <a:moveTo>
                  <a:pt x="0" y="0"/>
                </a:moveTo>
                <a:lnTo>
                  <a:pt x="166497" y="0"/>
                </a:lnTo>
                <a:lnTo>
                  <a:pt x="166497" y="166373"/>
                </a:lnTo>
                <a:lnTo>
                  <a:pt x="0" y="1663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19476" y="317500"/>
            <a:ext cx="14878818" cy="10668000"/>
          </a:xfrm>
          <a:custGeom>
            <a:avLst/>
            <a:gdLst/>
            <a:ahLst/>
            <a:cxnLst/>
            <a:rect l="l" t="t" r="r" b="b"/>
            <a:pathLst>
              <a:path w="13844902" h="9442704">
                <a:moveTo>
                  <a:pt x="0" y="0"/>
                </a:moveTo>
                <a:lnTo>
                  <a:pt x="13844902" y="0"/>
                </a:lnTo>
                <a:lnTo>
                  <a:pt x="13844902" y="9442704"/>
                </a:lnTo>
                <a:lnTo>
                  <a:pt x="0" y="94427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555467" y="8095231"/>
            <a:ext cx="4435859" cy="3213325"/>
          </a:xfrm>
          <a:custGeom>
            <a:avLst/>
            <a:gdLst/>
            <a:ahLst/>
            <a:cxnLst/>
            <a:rect l="l" t="t" r="r" b="b"/>
            <a:pathLst>
              <a:path w="4435859" h="3213325">
                <a:moveTo>
                  <a:pt x="0" y="0"/>
                </a:moveTo>
                <a:lnTo>
                  <a:pt x="4435859" y="0"/>
                </a:lnTo>
                <a:lnTo>
                  <a:pt x="4435859" y="3213325"/>
                </a:lnTo>
                <a:lnTo>
                  <a:pt x="0" y="32133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709773" y="878843"/>
            <a:ext cx="1076963" cy="958853"/>
          </a:xfrm>
          <a:custGeom>
            <a:avLst/>
            <a:gdLst/>
            <a:ahLst/>
            <a:cxnLst/>
            <a:rect l="l" t="t" r="r" b="b"/>
            <a:pathLst>
              <a:path w="1076963" h="958853">
                <a:moveTo>
                  <a:pt x="0" y="0"/>
                </a:moveTo>
                <a:lnTo>
                  <a:pt x="1076963" y="0"/>
                </a:lnTo>
                <a:lnTo>
                  <a:pt x="1076963" y="958853"/>
                </a:lnTo>
                <a:lnTo>
                  <a:pt x="0" y="9588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813050" y="5157358"/>
            <a:ext cx="12039600" cy="988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Devino </a:t>
            </a:r>
            <a:r>
              <a:rPr lang="en-US" sz="6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membru</a:t>
            </a:r>
            <a:r>
              <a:rPr lang="en-US" sz="6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IMM ROMÂNIA!</a:t>
            </a:r>
          </a:p>
        </p:txBody>
      </p:sp>
      <p:sp>
        <p:nvSpPr>
          <p:cNvPr id="11" name="Freeform 10"/>
          <p:cNvSpPr/>
          <p:nvPr/>
        </p:nvSpPr>
        <p:spPr>
          <a:xfrm>
            <a:off x="6009607" y="6794500"/>
            <a:ext cx="3835545" cy="3858923"/>
          </a:xfrm>
          <a:custGeom>
            <a:avLst/>
            <a:gdLst/>
            <a:ahLst/>
            <a:cxnLst/>
            <a:rect l="l" t="t" r="r" b="b"/>
            <a:pathLst>
              <a:path w="3835545" h="3858923">
                <a:moveTo>
                  <a:pt x="0" y="0"/>
                </a:moveTo>
                <a:lnTo>
                  <a:pt x="3835545" y="0"/>
                </a:lnTo>
                <a:lnTo>
                  <a:pt x="3835545" y="3858923"/>
                </a:lnTo>
                <a:lnTo>
                  <a:pt x="0" y="385892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483" t="-8977" r="-8286" b="-8079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399</Words>
  <Application>Microsoft Office PowerPoint</Application>
  <PresentationFormat>Custom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Calibri</vt:lpstr>
      <vt:lpstr>Times New Roman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Beneficii ale membrilor IMM ROMANIA!.pdf</dc:title>
  <cp:lastModifiedBy>Cristina Izzi</cp:lastModifiedBy>
  <cp:revision>11</cp:revision>
  <dcterms:created xsi:type="dcterms:W3CDTF">2006-08-16T00:00:00Z</dcterms:created>
  <dcterms:modified xsi:type="dcterms:W3CDTF">2026-05-15T07:12:09Z</dcterms:modified>
  <dc:identifier>DAG_hECzFfs</dc:identifier>
</cp:coreProperties>
</file>